
<file path=[Content_Types].xml><?xml version="1.0" encoding="utf-8"?>
<Types xmlns="http://schemas.openxmlformats.org/package/2006/content-types">
  <Default Extension="mp4" ContentType="video/mp4"/>
  <Default Extension="jpg" ContentType="image/jpeg"/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slideLayouts/slideLayout4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ppt/slideLayouts/slideLayout9.xml" ContentType="application/vnd.openxmlformats-officedocument.presentationml.slideLayout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 type="screen16x9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8.xml" /><Relationship Id="rId8" Type="http://schemas.openxmlformats.org/officeDocument/2006/relationships/slide" Target="slides/slide7.xml" /><Relationship Id="rId6" Type="http://schemas.openxmlformats.org/officeDocument/2006/relationships/slide" Target="slides/slide5.xml" /><Relationship Id="rId5" Type="http://schemas.openxmlformats.org/officeDocument/2006/relationships/slide" Target="slides/slide4.xml" /><Relationship Id="rId3" Type="http://schemas.openxmlformats.org/officeDocument/2006/relationships/slide" Target="slides/slide2.xml" /><Relationship Id="rId26" Type="http://schemas.openxmlformats.org/officeDocument/2006/relationships/slide" Target="slides/slide25.xml" /><Relationship Id="rId24" Type="http://schemas.openxmlformats.org/officeDocument/2006/relationships/slide" Target="slides/slide23.xml" /><Relationship Id="rId23" Type="http://schemas.openxmlformats.org/officeDocument/2006/relationships/slide" Target="slides/slide22.xml" /><Relationship Id="rId7" Type="http://schemas.openxmlformats.org/officeDocument/2006/relationships/slide" Target="slides/slide6.xml" /><Relationship Id="rId0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1" Type="http://schemas.openxmlformats.org/officeDocument/2006/relationships/slide" Target="slides/slide20.xml" /><Relationship Id="rId4" Type="http://schemas.openxmlformats.org/officeDocument/2006/relationships/slide" Target="slides/slide3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2.xml" /><Relationship Id="rId20" Type="http://schemas.openxmlformats.org/officeDocument/2006/relationships/slide" Target="slides/slide19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9" Type="http://schemas.openxmlformats.org/officeDocument/2006/relationships/slide" Target="slides/slide18.xml" /><Relationship Id="rId18" Type="http://schemas.openxmlformats.org/officeDocument/2006/relationships/slide" Target="slides/slide17.xml" /><Relationship Id="rId22" Type="http://schemas.openxmlformats.org/officeDocument/2006/relationships/slide" Target="slides/slide21.xml" /></Relationship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1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pPr/>
            <a:r>
              <a:rPr lang="zh-CN"/>
              <a:t>单击此处编辑母版副标题样式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0F7DC6A6-BF1E-4CE5-B3E6-718B8EA0B82A}" type="datetime1">
              <a:rPr lang="zh-CN"/>
              <a:t>2022/12/22</a:t>
            </a:fld>
            <a:endParaRPr lang="zh-CN"/>
          </a:p>
        </p:txBody>
      </p:sp>
      <p:sp>
        <p:nvSpPr>
          <p:cNvPr id="5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8FC705DF-EB6A-4429-A9CF-8086C29D54D9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>
  <p:cSld name="标题和竖排文字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66" name="竖排文字占位符 2"/>
          <p:cNvSpPr>
            <a:spLocks noGrp="true"/>
          </p:cNvSpPr>
          <p:nvPr>
            <p:ph type="body" idx="1"/>
          </p:nvPr>
        </p:nvSpPr>
        <p:spPr/>
        <p:txBody>
          <a:bodyPr vert="eaVert"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67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9772B07E-4E44-4E95-89AF-F1EF6F4CC7EC}" type="datetime1">
              <a:rPr lang="zh-CN"/>
              <a:t>2022/12/22</a:t>
            </a:fld>
            <a:endParaRPr lang="zh-CN"/>
          </a:p>
        </p:txBody>
      </p:sp>
      <p:sp>
        <p:nvSpPr>
          <p:cNvPr id="68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69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10D47AF7-089F-4725-8B45-DEA8A59F6C62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>
  <p:cSld name="竖排标题与文本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true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true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6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17AA1729-FFEC-4670-BE57-9BB1B6CF1583}" type="datetime1">
              <a:rPr lang="zh-CN"/>
              <a:t>2022/12/22</a:t>
            </a:fld>
            <a:endParaRPr lang="zh-CN"/>
          </a:p>
        </p:txBody>
      </p:sp>
      <p:sp>
        <p:nvSpPr>
          <p:cNvPr id="17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18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A7AACFD0-6D64-47CD-A483-D6FD45307366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 type="title">
  <p:cSld name="标题幻灯片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72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kumimoji="true" lang="zh-CN" altLang="en-US"/>
              <a:t>单击此处编辑母版副标题样式</a:t>
            </a:r>
            <a:endParaRPr/>
          </a:p>
        </p:txBody>
      </p:sp>
      <p:sp>
        <p:nvSpPr>
          <p:cNvPr id="73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CBA953A-22CB-C54C-9698-92A6CD748B5B}" type="datetimeFigureOut">
              <a:rPr kumimoji="true" lang="zh-CN" altLang="en-US" smtClean="false"/>
              <a:t>2023/12/18</a:t>
            </a:fld>
            <a:endParaRPr kumimoji="true" lang="zh-CN" altLang="en-US"/>
          </a:p>
        </p:txBody>
      </p:sp>
      <p:sp>
        <p:nvSpPr>
          <p:cNvPr id="74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75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F78FD8E-9479-1E49-A80A-EDA0A5EF8876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p="http://schemas.openxmlformats.org/presentationml/2006/main" type="obj">
  <p:cSld name="标题和内容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78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79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CBA953A-22CB-C54C-9698-92A6CD748B5B}" type="datetimeFigureOut">
              <a:rPr kumimoji="true" lang="zh-CN" altLang="en-US" smtClean="false"/>
              <a:t>2023/12/18</a:t>
            </a:fld>
            <a:endParaRPr kumimoji="true" lang="zh-CN" altLang="en-US"/>
          </a:p>
        </p:txBody>
      </p:sp>
      <p:sp>
        <p:nvSpPr>
          <p:cNvPr id="80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sp>
        <p:nvSpPr>
          <p:cNvPr id="81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F78FD8E-9479-1E49-A80A-EDA0A5EF8876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0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7B03108F-6D01-401F-BB83-A4EE273EE035}" type="datetime1">
              <a:rPr lang="zh-CN"/>
              <a:t>2022/12/22</a:t>
            </a:fld>
            <a:endParaRPr lang="zh-CN"/>
          </a:p>
        </p:txBody>
      </p:sp>
      <p:sp>
        <p:nvSpPr>
          <p:cNvPr id="11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12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2A18DFAB-279D-45FB-8988-01B47F34F95A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22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8D5B006A-3E28-4231-AF04-14767498E664}" type="datetime1">
              <a:rPr lang="zh-CN"/>
              <a:t>2022/12/22</a:t>
            </a:fld>
            <a:endParaRPr lang="zh-CN"/>
          </a:p>
        </p:txBody>
      </p:sp>
      <p:sp>
        <p:nvSpPr>
          <p:cNvPr id="23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24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C8B94FA0-F740-4CDC-A935-5AEA919A98DA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27" name="内容占位符 2"/>
          <p:cNvSpPr>
            <a:spLocks noGrp="true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8" name="内容占位符 3"/>
          <p:cNvSpPr>
            <a:spLocks noGrp="true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9" name="日期占位符 4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A1F3BCCF-927F-4C14-9052-F5177C3C439D}" type="datetime1">
              <a:rPr lang="zh-CN"/>
              <a:t>2022/12/22</a:t>
            </a:fld>
            <a:endParaRPr lang="zh-CN"/>
          </a:p>
        </p:txBody>
      </p:sp>
      <p:sp>
        <p:nvSpPr>
          <p:cNvPr id="30" name="页脚占位符 5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31" name="灯片编号占位符 6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408259AF-2A25-452C-AA5F-7B080E8C5A7E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4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5" name="内容占位符 3"/>
          <p:cNvSpPr>
            <a:spLocks noGrp="true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6" name="文本占位符 4"/>
          <p:cNvSpPr>
            <a:spLocks noGrp="true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7" name="内容占位符 5"/>
          <p:cNvSpPr>
            <a:spLocks noGrp="true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8" name="日期占位符 6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E19FF268-CF0C-4595-A6A8-A0B1FC2FEB42}" type="datetime1">
              <a:rPr lang="zh-CN"/>
              <a:t>2022/12/22</a:t>
            </a:fld>
            <a:endParaRPr lang="zh-CN"/>
          </a:p>
        </p:txBody>
      </p:sp>
      <p:sp>
        <p:nvSpPr>
          <p:cNvPr id="39" name="页脚占位符 7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40" name="灯片编号占位符 8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63A90A56-B7DA-460C-8F46-95BFAF0AF95F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43" name="日期占位符 2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E05E0E50-3259-4429-AAEB-7BA10F2285FC}" type="datetime1">
              <a:rPr lang="zh-CN"/>
              <a:t>2022/12/22</a:t>
            </a:fld>
            <a:endParaRPr lang="zh-CN"/>
          </a:p>
        </p:txBody>
      </p:sp>
      <p:sp>
        <p:nvSpPr>
          <p:cNvPr id="44" name="页脚占位符 3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45" name="灯片编号占位符 4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C2178EC5-58A4-4F44-B83C-34BE3E218ABE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03EF5456-EA9D-47AD-816E-BBFCE6D3FB5C}" type="datetime1">
              <a:rPr lang="zh-CN"/>
              <a:t>2022/12/22</a:t>
            </a:fld>
            <a:endParaRPr lang="zh-CN"/>
          </a:p>
        </p:txBody>
      </p:sp>
      <p:sp>
        <p:nvSpPr>
          <p:cNvPr id="48" name="页脚占位符 2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49" name="灯片编号占位符 3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E3199BA4-F8C4-48F6-BF3D-6D4BD834E81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>
  <p:cSld name="内容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52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53" name="文本占位符 3"/>
          <p:cNvSpPr>
            <a:spLocks noGrp="true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54" name="日期占位符 4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BDD0B665-21F2-4210-A0AB-1FF516ABB0EC}" type="datetime1">
              <a:rPr lang="zh-CN"/>
              <a:t>2022/12/22</a:t>
            </a:fld>
            <a:endParaRPr lang="zh-CN"/>
          </a:p>
        </p:txBody>
      </p:sp>
      <p:sp>
        <p:nvSpPr>
          <p:cNvPr id="55" name="页脚占位符 5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56" name="灯片编号占位符 6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D3120986-D9F8-450A-8E8A-7B53A97B66E9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>
  <p:cSld name="图片与标题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59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/>
            <a:endParaRPr lang="zh-CN"/>
          </a:p>
        </p:txBody>
      </p:sp>
      <p:sp>
        <p:nvSpPr>
          <p:cNvPr id="60" name="文本占位符 3"/>
          <p:cNvSpPr>
            <a:spLocks noGrp="true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61" name="日期占位符 4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4E233BD8-DB7E-4E6E-9456-6D1E77C88269}" type="datetime1">
              <a:rPr lang="zh-CN"/>
              <a:t>2022/12/22</a:t>
            </a:fld>
            <a:endParaRPr lang="zh-CN"/>
          </a:p>
        </p:txBody>
      </p:sp>
      <p:sp>
        <p:nvSpPr>
          <p:cNvPr id="62" name="页脚占位符 5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63" name="灯片编号占位符 6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747CCC7F-E1A2-469B-A337-764C3DF07313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9.xml" /><Relationship Id="rId5" Type="http://schemas.openxmlformats.org/officeDocument/2006/relationships/slideLayout" Target="../slideLayouts/slideLayout6.xml" /><Relationship Id="rId1" Type="http://schemas.openxmlformats.org/officeDocument/2006/relationships/slideLayout" Target="../slideLayouts/slideLayout2.xml" /><Relationship Id="rId10" Type="http://schemas.openxmlformats.org/officeDocument/2006/relationships/slideLayout" Target="../slideLayouts/slideLayout11.xml" /><Relationship Id="rId9" Type="http://schemas.openxmlformats.org/officeDocument/2006/relationships/slideLayout" Target="../slideLayouts/slideLayout10.xml" /><Relationship Id="rId7" Type="http://schemas.openxmlformats.org/officeDocument/2006/relationships/slideLayout" Target="../slideLayouts/slideLayout8.xml" /><Relationship Id="rId6" Type="http://schemas.openxmlformats.org/officeDocument/2006/relationships/slideLayout" Target="../slideLayouts/slideLayout7.xml" /><Relationship Id="rId11" Type="http://schemas.openxmlformats.org/officeDocument/2006/relationships/theme" Target="../theme/theme1.xml" /><Relationship Id="rId2" Type="http://schemas.openxmlformats.org/officeDocument/2006/relationships/slideLayout" Target="../slideLayouts/slideLayout3.xml" /><Relationship Id="rId4" Type="http://schemas.openxmlformats.org/officeDocument/2006/relationships/slideLayout" Target="../slideLayouts/slideLayout5.xml" /><Relationship Id="rId0" Type="http://schemas.openxmlformats.org/officeDocument/2006/relationships/slideLayout" Target="../slideLayouts/slideLayout1.xml" /><Relationship Id="rId3" Type="http://schemas.openxmlformats.org/officeDocument/2006/relationships/slideLayout" Target="../slideLayouts/slideLayout4.xml" /></Relationships>
</file>

<file path=ppt/slideMasters/_rels/slideMaster2.xml.rels><?xml version="1.0" encoding="UTF-8" standalone="yes"?><Relationships xmlns="http://schemas.openxmlformats.org/package/2006/relationships"><Relationship Id="rId2" Type="http://schemas.openxmlformats.org/officeDocument/2006/relationships/theme" Target="../theme/theme2.xml" /><Relationship Id="rId0" Type="http://schemas.openxmlformats.org/officeDocument/2006/relationships/slideLayout" Target="../slideLayouts/slideLayout12.xml" /><Relationship Id="rId1" Type="http://schemas.openxmlformats.org/officeDocument/2006/relationships/slideLayout" Target="../slideLayouts/slideLayout13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vert="horz" lIns="91440" tIns="45720" rIns="91440" bIns="45720" anchor="ctr">
            <a:normAutofit/>
          </a:bodyPr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vert="horz" lIns="91440" tIns="45720" rIns="91440" bIns="45720">
            <a:normAutofit/>
          </a:bodyPr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C14ADBE2-30DF-480B-A5CC-C216012A8DE2}" type="datetime1">
              <a:rPr lang="zh-CN"/>
              <a:t>2022/12/22</a:t>
            </a:fld>
            <a:endParaRPr lang="zh-CN"/>
          </a:p>
        </p:txBody>
      </p:sp>
      <p:sp>
        <p:nvSpPr>
          <p:cNvPr id="5" name="页脚占位符 4"/>
          <p:cNvSpPr>
            <a:spLocks noGrp="true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zh-CN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D09DED9-3562-4003-9ED4-F9F7C2DA97F0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914400">
        <a:lnSpc>
          <a:spcPct val="130000"/>
        </a:lnSpc>
        <a:spcBef>
          <a:spcPct val="1"/>
        </a:spcBef>
        <a:buNone/>
        <a:defRPr sz="4400" kern="1200">
          <a:solidFill>
            <a:schemeClr val="tx1"/>
          </a:solidFill>
          <a:latin typeface="Arial"/>
          <a:ea typeface="Microsoft YaHei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Microsoft YaHei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Microsoft YaHei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Microsoft YaHei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9pPr>
    </p:otherStyle>
  </p:txStyles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pPr/>
            <a:r>
              <a:rPr kumimoji="true" lang="zh-CN" altLang="en-US"/>
              <a:t>单击此处编辑母版标题样式</a:t>
            </a:r>
            <a:endParaRPr/>
          </a:p>
        </p:txBody>
      </p:sp>
      <p:sp>
        <p:nvSpPr>
          <p:cNvPr id="9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kumimoji="true" lang="zh-CN" altLang="en-US"/>
              <a:t>单击此处编辑母版文本样式</a:t>
            </a:r>
            <a:endParaRPr/>
          </a:p>
          <a:p>
            <a:pPr lvl="1"/>
            <a:r>
              <a:rPr kumimoji="true" lang="zh-CN" altLang="en-US"/>
              <a:t>二级</a:t>
            </a:r>
            <a:endParaRPr/>
          </a:p>
          <a:p>
            <a:pPr lvl="2"/>
            <a:r>
              <a:rPr kumimoji="true" lang="zh-CN" altLang="en-US"/>
              <a:t>三级</a:t>
            </a:r>
            <a:endParaRPr/>
          </a:p>
          <a:p>
            <a:pPr lvl="3"/>
            <a:r>
              <a:rPr kumimoji="true" lang="zh-CN" altLang="en-US"/>
              <a:t>四级</a:t>
            </a:r>
            <a:endParaRPr/>
          </a:p>
          <a:p>
            <a:pPr lvl="4"/>
            <a:r>
              <a:rPr kumimoji="true" lang="zh-CN" altLang="en-US"/>
              <a:t>五级</a:t>
            </a:r>
            <a:endParaRPr/>
          </a:p>
        </p:txBody>
      </p:sp>
      <p:sp>
        <p:nvSpPr>
          <p:cNvPr id="10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7CBA953A-22CB-C54C-9698-92A6CD748B5B}" type="datetimeFigureOut">
              <a:rPr kumimoji="true" lang="zh-CN" altLang="en-US" smtClean="false"/>
              <a:t>2023/12/18</a:t>
            </a:fld>
            <a:endParaRPr kumimoji="true" lang="zh-CN" altLang="en-US"/>
          </a:p>
        </p:txBody>
      </p:sp>
      <p:sp>
        <p:nvSpPr>
          <p:cNvPr id="11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kumimoji="true" lang="zh-CN" altLang="en-US"/>
          </a:p>
        </p:txBody>
      </p:sp>
      <p:sp>
        <p:nvSpPr>
          <p:cNvPr id="12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false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0F78FD8E-9479-1E49-A80A-EDA0A5EF8876}" type="slidenum">
              <a:rPr kumimoji="true" lang="zh-CN" altLang="en-US" smtClean="false"/>
              <a:t>‹#›</a:t>
            </a:fld>
            <a:endParaRPr kumimoji="true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0"/>
    <p:sldLayoutId id="2147483662" r:id="rId1"/>
  </p:sldLayoutIdLst>
  <p:txStyles>
    <p:titleStyle>
      <a:lvl1pPr algn="l" defTabSz="914400" rtl="false" eaLnBrk="true" latinLnBrk="false" hangingPunct="true">
        <a:lnSpc>
          <a:spcPct val="90000"/>
        </a:lnSpc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false" eaLnBrk="true" latinLnBrk="false" hangingPunct="true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3" Type="http://schemas.openxmlformats.org/officeDocument/2006/relationships/image" Target="media/image13.svg" /><Relationship Id="rId0" Type="http://schemas.openxmlformats.org/officeDocument/2006/relationships/slideLayout" Target="../slideLayouts/slideLayout12.xml" /><Relationship Id="rId2" Type="http://schemas.openxmlformats.org/officeDocument/2006/relationships/image" Target="media/image12.png" /><Relationship Id="rId1" Type="http://schemas.openxmlformats.org/officeDocument/2006/relationships/image" Target="media/image1.png" 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3.xml" /></Relationships>
</file>

<file path=ppt/slides/_rels/slide11.xml.rels><?xml version="1.0" encoding="UTF-8" standalone="yes"?><Relationships xmlns="http://schemas.openxmlformats.org/package/2006/relationships"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13.xml" /><Relationship Id="rId1" Type="http://schemas.openxmlformats.org/officeDocument/2006/relationships/image" Target="media/image1.png" /></Relationships>
</file>

<file path=ppt/slides/_rels/slide12.xml.rels><?xml version="1.0" encoding="UTF-8" standalone="yes"?><Relationships xmlns="http://schemas.openxmlformats.org/package/2006/relationships"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13.xml" /><Relationship Id="rId1" Type="http://schemas.openxmlformats.org/officeDocument/2006/relationships/image" Target="media/image1.png" /></Relationships>
</file>

<file path=ppt/slides/_rels/slide13.xml.rels><?xml version="1.0" encoding="UTF-8" standalone="yes"?><Relationships xmlns="http://schemas.openxmlformats.org/package/2006/relationships"><Relationship Id="rId2" Type="http://schemas.openxmlformats.org/officeDocument/2006/relationships/image" Target="media/image4.png" /><Relationship Id="rId0" Type="http://schemas.openxmlformats.org/officeDocument/2006/relationships/slideLayout" Target="../slideLayouts/slideLayout13.xml" /><Relationship Id="rId1" Type="http://schemas.openxmlformats.org/officeDocument/2006/relationships/image" Target="media/image1.png" /></Relationships>
</file>

<file path=ppt/slides/_rels/slide1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3.xml" /><Relationship Id="rId2" Type="http://schemas.openxmlformats.org/officeDocument/2006/relationships/image" Target="media/image5.png" /><Relationship Id="rId1" Type="http://schemas.openxmlformats.org/officeDocument/2006/relationships/image" Target="media/image1.png" /></Relationships>
</file>

<file path=ppt/slides/_rels/slide15.xml.rels><?xml version="1.0" encoding="UTF-8" standalone="yes"?><Relationships xmlns="http://schemas.openxmlformats.org/package/2006/relationships"><Relationship Id="rId2" Type="http://schemas.openxmlformats.org/officeDocument/2006/relationships/image" Target="media/image6.png" /><Relationship Id="rId0" Type="http://schemas.openxmlformats.org/officeDocument/2006/relationships/slideLayout" Target="../slideLayouts/slideLayout13.xml" /><Relationship Id="rId1" Type="http://schemas.openxmlformats.org/officeDocument/2006/relationships/image" Target="media/image1.png" /></Relationships>
</file>

<file path=ppt/slides/_rels/slide16.xml.rels><?xml version="1.0" encoding="UTF-8" standalone="yes"?><Relationships xmlns="http://schemas.openxmlformats.org/package/2006/relationships"><Relationship Id="rId2" Type="http://schemas.openxmlformats.org/officeDocument/2006/relationships/image" Target="media/image7.png" /><Relationship Id="rId0" Type="http://schemas.openxmlformats.org/officeDocument/2006/relationships/slideLayout" Target="../slideLayouts/slideLayout13.xml" /><Relationship Id="rId1" Type="http://schemas.openxmlformats.org/officeDocument/2006/relationships/image" Target="media/image1.png" /></Relationships>
</file>

<file path=ppt/slides/_rels/slide17.xml.rels><?xml version="1.0" encoding="UTF-8" standalone="yes"?><Relationships xmlns="http://schemas.openxmlformats.org/package/2006/relationships"><Relationship Id="rId3" Type="http://schemas.openxmlformats.org/officeDocument/2006/relationships/image" Target="media/image9.png" /><Relationship Id="rId2" Type="http://schemas.openxmlformats.org/officeDocument/2006/relationships/image" Target="media/image8.png" /><Relationship Id="rId0" Type="http://schemas.openxmlformats.org/officeDocument/2006/relationships/slideLayout" Target="../slideLayouts/slideLayout13.xml" /><Relationship Id="rId1" Type="http://schemas.openxmlformats.org/officeDocument/2006/relationships/image" Target="media/image1.png" /></Relationships>
</file>

<file path=ppt/slides/_rels/slide18.xml.rels><?xml version="1.0" encoding="UTF-8" standalone="yes"?><Relationships xmlns="http://schemas.openxmlformats.org/package/2006/relationships"><Relationship Id="rId3" Type="http://schemas.openxmlformats.org/officeDocument/2006/relationships/image" Target="media/image11.png" /><Relationship Id="rId2" Type="http://schemas.openxmlformats.org/officeDocument/2006/relationships/image" Target="media/image10.png" /><Relationship Id="rId0" Type="http://schemas.openxmlformats.org/officeDocument/2006/relationships/slideLayout" Target="../slideLayouts/slideLayout13.xml" /><Relationship Id="rId1" Type="http://schemas.openxmlformats.org/officeDocument/2006/relationships/image" Target="media/image1.png" 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3.xml" /></Relationships>
</file>

<file path=ppt/slides/_rels/slide2.xml.rels><?xml version="1.0" encoding="UTF-8" standalone="yes"?><Relationships xmlns="http://schemas.openxmlformats.org/package/2006/relationships"><Relationship Id="rId2" Type="http://schemas.openxmlformats.org/officeDocument/2006/relationships/image" Target="media/image17.svg" /><Relationship Id="rId3" Type="http://schemas.openxmlformats.org/officeDocument/2006/relationships/image" Target="media/image1.png" /><Relationship Id="rId0" Type="http://schemas.openxmlformats.org/officeDocument/2006/relationships/slideLayout" Target="../slideLayouts/slideLayout12.xml" /><Relationship Id="rId1" Type="http://schemas.openxmlformats.org/officeDocument/2006/relationships/image" Target="media/image16.png" 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3.xml" /></Relationships>
</file>

<file path=ppt/slides/_rels/slide2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3.xml" /><Relationship Id="rId2" Type="http://schemas.openxmlformats.org/officeDocument/2006/relationships/image" Target="media/image14.png" /><Relationship Id="rId1" Type="http://schemas.openxmlformats.org/officeDocument/2006/relationships/image" Target="media/image1.png" 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3.xml" 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3.xml" /></Relationships>
</file>

<file path=ppt/slides/_rels/slide24.xml.rels><?xml version="1.0" encoding="UTF-8" standalone="yes"?><Relationships xmlns="http://schemas.openxmlformats.org/package/2006/relationships"><Relationship Id="rId2" Type="http://schemas.openxmlformats.org/officeDocument/2006/relationships/image" Target="media/image15.png" /><Relationship Id="rId0" Type="http://schemas.openxmlformats.org/officeDocument/2006/relationships/slideLayout" Target="../slideLayouts/slideLayout13.xml" /><Relationship Id="rId1" Type="http://schemas.openxmlformats.org/officeDocument/2006/relationships/image" Target="media/image1.png" /></Relationships>
</file>

<file path=ppt/slides/_rels/slide25.xml.rels><?xml version="1.0" encoding="UTF-8" standalone="yes"?><Relationships xmlns="http://schemas.openxmlformats.org/package/2006/relationships"><Relationship Id="rId2" Type="http://schemas.openxmlformats.org/officeDocument/2006/relationships/image" Target="media/image12.png" /><Relationship Id="rId3" Type="http://schemas.openxmlformats.org/officeDocument/2006/relationships/image" Target="media/image13.svg" /><Relationship Id="rId0" Type="http://schemas.openxmlformats.org/officeDocument/2006/relationships/slideLayout" Target="../slideLayouts/slideLayout12.xml" /><Relationship Id="rId1" Type="http://schemas.openxmlformats.org/officeDocument/2006/relationships/image" Target="media/image1.png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3.xml" /></Relationships>
</file>

<file path=ppt/slides/_rels/slide4.xml.rels><?xml version="1.0" encoding="UTF-8" standalone="yes"?><Relationships xmlns="http://schemas.openxmlformats.org/package/2006/relationships"><Relationship Id="rId4" Type="http://schemas.openxmlformats.org/officeDocument/2006/relationships/image" Target="media/image18.jpg" /><Relationship Id="rId3" Type="http://schemas.microsoft.com/office/2007/relationships/media" Target="media/media1.mp4" /><Relationship Id="rId0" Type="http://schemas.openxmlformats.org/officeDocument/2006/relationships/slideLayout" Target="../slideLayouts/slideLayout13.xml" /><Relationship Id="rId2" Type="http://schemas.openxmlformats.org/officeDocument/2006/relationships/video" Target="media/media1.mp4" /><Relationship Id="rId1" Type="http://schemas.openxmlformats.org/officeDocument/2006/relationships/image" Target="media/image1.png" /></Relationships>
</file>

<file path=ppt/slides/_rels/slide5.xml.rels><?xml version="1.0" encoding="UTF-8" standalone="yes"?><Relationships xmlns="http://schemas.openxmlformats.org/package/2006/relationships"><Relationship Id="rId9" Type="http://schemas.openxmlformats.org/officeDocument/2006/relationships/image" Target="media/image26.png" /><Relationship Id="rId8" Type="http://schemas.openxmlformats.org/officeDocument/2006/relationships/image" Target="media/image25.png" /><Relationship Id="rId7" Type="http://schemas.openxmlformats.org/officeDocument/2006/relationships/image" Target="media/image24.png" /><Relationship Id="rId6" Type="http://schemas.openxmlformats.org/officeDocument/2006/relationships/image" Target="media/image23.png" /><Relationship Id="rId5" Type="http://schemas.openxmlformats.org/officeDocument/2006/relationships/image" Target="media/image22.png" /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3.xml" /><Relationship Id="rId3" Type="http://schemas.openxmlformats.org/officeDocument/2006/relationships/image" Target="media/image20.png" /><Relationship Id="rId10" Type="http://schemas.openxmlformats.org/officeDocument/2006/relationships/image" Target="media/image27.png" /><Relationship Id="rId2" Type="http://schemas.openxmlformats.org/officeDocument/2006/relationships/image" Target="media/image19.png" /><Relationship Id="rId4" Type="http://schemas.openxmlformats.org/officeDocument/2006/relationships/image" Target="media/image21.png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3.xml" /></Relationships>
</file>

<file path=ppt/slides/_rels/slide7.xml.rels><?xml version="1.0" encoding="UTF-8" standalone="yes"?><Relationships xmlns="http://schemas.openxmlformats.org/package/2006/relationships"><Relationship Id="rId3" Type="http://schemas.openxmlformats.org/officeDocument/2006/relationships/image" Target="media/image29.png" /><Relationship Id="rId2" Type="http://schemas.openxmlformats.org/officeDocument/2006/relationships/image" Target="media/image28.png" /><Relationship Id="rId0" Type="http://schemas.openxmlformats.org/officeDocument/2006/relationships/slideLayout" Target="../slideLayouts/slideLayout13.xml" /><Relationship Id="rId4" Type="http://schemas.openxmlformats.org/officeDocument/2006/relationships/image" Target="media/image30.png" /><Relationship Id="rId1" Type="http://schemas.openxmlformats.org/officeDocument/2006/relationships/image" Target="media/image1.png" /></Relationships>
</file>

<file path=ppt/slides/_rels/slide8.xml.rels><?xml version="1.0" encoding="UTF-8" standalone="yes"?><Relationships xmlns="http://schemas.openxmlformats.org/package/2006/relationships"><Relationship Id="rId5" Type="http://schemas.openxmlformats.org/officeDocument/2006/relationships/image" Target="media/image34.png" /><Relationship Id="rId3" Type="http://schemas.openxmlformats.org/officeDocument/2006/relationships/image" Target="media/image32.png" /><Relationship Id="rId4" Type="http://schemas.openxmlformats.org/officeDocument/2006/relationships/image" Target="media/image33.png" /><Relationship Id="rId2" Type="http://schemas.openxmlformats.org/officeDocument/2006/relationships/image" Target="media/image31.png" /><Relationship Id="rId0" Type="http://schemas.openxmlformats.org/officeDocument/2006/relationships/slideLayout" Target="../slideLayouts/slideLayout13.xml" /><Relationship Id="rId1" Type="http://schemas.openxmlformats.org/officeDocument/2006/relationships/image" Target="media/image1.png" 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13.xml" /></Relationships>
</file>

<file path=ppt/slides/slide1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6"/>
          <p:cNvSpPr txBox="true"/>
          <p:nvPr/>
        </p:nvSpPr>
        <p:spPr>
          <a:xfrm rot="0" flipH="false" flipV="false">
            <a:off x="1292225" y="1885060"/>
            <a:ext cx="9607550" cy="135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32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SmartRecipe: AI-Powered Ingredient Recognition and Recipe Recommendation</a:t>
            </a:r>
            <a:endParaRPr/>
          </a:p>
        </p:txBody>
      </p:sp>
      <p:pic>
        <p:nvPicPr>
          <p:cNvPr id="122" name="图片 1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703517"/>
            <a:ext cx="4048292" cy="996503"/>
          </a:xfrm>
          <a:prstGeom prst="rect">
            <a:avLst/>
          </a:prstGeom>
        </p:spPr>
      </p:pic>
      <p:pic>
        <p:nvPicPr>
          <p:cNvPr id="123" name="图形 21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 flipH="true">
            <a:off x="0" y="5411450"/>
            <a:ext cx="12192000" cy="1446550"/>
          </a:xfrm>
          <a:prstGeom prst="rect">
            <a:avLst/>
          </a:prstGeom>
        </p:spPr>
      </p:pic>
      <p:sp>
        <p:nvSpPr>
          <p:cNvPr id="124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kumimoji="true" lang="zh-CN" altLang="en-US" sz="1800" dirty="false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"/>
          <p:cNvSpPr txBox="true"/>
          <p:nvPr/>
        </p:nvSpPr>
        <p:spPr>
          <a:xfrm rot="0" flipH="false" flipV="false">
            <a:off x="1292225" y="3429000"/>
            <a:ext cx="6470650" cy="19939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en-US" sz="2400"/>
              <a:t>Group Members: 24439169 </a:t>
            </a:r>
            <a:r>
              <a:rPr lang="en-US" sz="2400"/>
              <a:t>Gong Fan</a:t>
            </a:r>
            <a:endParaRPr/>
          </a:p>
          <a:p>
            <a:pPr/>
            <a:r>
              <a:rPr lang="en-US" sz="2400"/>
              <a:t>                            24478407 Yang Sunchengrui</a:t>
            </a:r>
            <a:endParaRPr/>
          </a:p>
          <a:p>
            <a:pPr/>
            <a:r>
              <a:rPr lang="en-US" sz="2400"/>
              <a:t>                            24404616 Huangqiang Fang</a:t>
            </a:r>
            <a:endParaRPr/>
          </a:p>
          <a:p>
            <a:pPr/>
            <a:r>
              <a:rPr lang="en-US" sz="2400"/>
              <a:t>			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8"/>
          <p:cNvSpPr/>
          <p:nvPr/>
        </p:nvSpPr>
        <p:spPr>
          <a:xfrm rot="0" flipH="false" flipV="false">
            <a:off x="6063245" y="43403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11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12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13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14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Project Overview</a:t>
            </a:r>
            <a:endParaRPr/>
          </a:p>
        </p:txBody>
      </p:sp>
      <p:sp>
        <p:nvSpPr>
          <p:cNvPr id="16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18" name=""/>
          <p:cNvSpPr txBox="true"/>
          <p:nvPr/>
        </p:nvSpPr>
        <p:spPr>
          <a:xfrm rot="0" flipH="false" flipV="false">
            <a:off x="530225" y="2669194"/>
            <a:ext cx="11131550" cy="24701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sz="24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This project fine-tunes Hugging Face's T5-base model on the Food_Recipe dataset to build a sequence-to-sequence model that can generate complete cooking recipes from given ingredients. The model takes an ingredient list as input and outputs the dish name, detailed ingredient quantities, and step-by-step cooking instructions.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8"/>
          <p:cNvSpPr/>
          <p:nvPr/>
        </p:nvSpPr>
        <p:spPr>
          <a:xfrm rot="0" flipH="false" flipV="false">
            <a:off x="6063245" y="43403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22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23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24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25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914400">
              <a:lnSpc>
                <a:spcPct val="130000"/>
              </a:lnSpc>
              <a:buSzPct val="85000"/>
              <a:buFont typeface="Wingdings" pitchFamily="2" charset="2"/>
              <a:buChar char="Ø"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Dataset and Preprocessing (Dataset)</a:t>
            </a:r>
            <a:endParaRPr/>
          </a:p>
        </p:txBody>
      </p:sp>
      <p:sp>
        <p:nvSpPr>
          <p:cNvPr id="27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29" name=""/>
          <p:cNvSpPr txBox="true"/>
          <p:nvPr/>
        </p:nvSpPr>
        <p:spPr>
          <a:xfrm rot="0" flipH="false" flipV="false">
            <a:off x="1314642" y="2175107"/>
            <a:ext cx="11131550" cy="1676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sz="2000" b="true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Dataset</a:t>
            </a:r>
            <a:endParaRPr/>
          </a:p>
          <a:p>
            <a:pPr marL="349758" indent="-349758">
              <a:buFont typeface="Wingdings"/>
              <a:buChar char="●"/>
            </a:pP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Dataset Source: BhavaishKumar112/Food_Recipe (Hugging Face dataset)</a:t>
            </a:r>
            <a:endParaRPr/>
          </a:p>
          <a:p>
            <a:pPr indent="0">
              <a:buNone/>
            </a:pPr>
            <a:r>
              <a:rPr lang="en-US"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     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(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7101 examples)</a:t>
            </a:r>
            <a:endParaRPr/>
          </a:p>
          <a:p>
            <a:pPr marL="349758" indent="-349758">
              <a:buFont typeface="Wingdings"/>
              <a:buChar char="●"/>
            </a:pP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K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e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y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 Fi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e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l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d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s:</a:t>
            </a:r>
            <a:endParaRPr/>
          </a:p>
        </p:txBody>
      </p:sp>
      <p:pic>
        <p:nvPicPr>
          <p:cNvPr id="3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2113545" y="3981208"/>
            <a:ext cx="7899400" cy="18796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8"/>
          <p:cNvSpPr/>
          <p:nvPr/>
        </p:nvSpPr>
        <p:spPr>
          <a:xfrm rot="0" flipH="false" flipV="false">
            <a:off x="6063245" y="43403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34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35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36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37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914400">
              <a:lnSpc>
                <a:spcPct val="130000"/>
              </a:lnSpc>
              <a:buSzPct val="85000"/>
              <a:buFont typeface="Wingdings" pitchFamily="2" charset="2"/>
              <a:buChar char="Ø"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Dataset and Preprocessing (Dataset)</a:t>
            </a:r>
            <a:endParaRPr/>
          </a:p>
        </p:txBody>
      </p:sp>
      <p:sp>
        <p:nvSpPr>
          <p:cNvPr id="39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pic>
        <p:nvPicPr>
          <p:cNvPr id="41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59742" y="2016927"/>
            <a:ext cx="11524522" cy="448973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8"/>
          <p:cNvSpPr/>
          <p:nvPr/>
        </p:nvSpPr>
        <p:spPr>
          <a:xfrm rot="0" flipH="false" flipV="false">
            <a:off x="6063245" y="43403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45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46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47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48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914400">
              <a:lnSpc>
                <a:spcPct val="130000"/>
              </a:lnSpc>
              <a:buSzPct val="85000"/>
              <a:buFont typeface="Wingdings" pitchFamily="2" charset="2"/>
              <a:buChar char="Ø"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Dataset and Preprocessing (Preprocessing)</a:t>
            </a:r>
            <a:endParaRPr/>
          </a:p>
        </p:txBody>
      </p:sp>
      <p:sp>
        <p:nvSpPr>
          <p:cNvPr id="50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52" name=""/>
          <p:cNvSpPr txBox="true"/>
          <p:nvPr/>
        </p:nvSpPr>
        <p:spPr>
          <a:xfrm rot="0" flipH="false" flipV="false">
            <a:off x="554440" y="2175107"/>
            <a:ext cx="9144000" cy="1517650"/>
          </a:xfrm>
          <a:prstGeom prst="rect"/>
        </p:spPr>
        <p:txBody>
          <a:bodyPr vert="horz">
            <a:spAutoFit/>
          </a:bodyPr>
          <a:p>
            <a:pPr/>
            <a:r>
              <a:rPr sz="2400" b="true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Data Preprocessing</a:t>
            </a:r>
            <a:endParaRPr/>
          </a:p>
          <a:p>
            <a:pPr marL="349758" indent="-349758">
              <a:buFont typeface="Wingdings"/>
              <a:buChar char="●"/>
            </a:pPr>
            <a:r>
              <a:rPr sz="2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Split into train/validation sets (90%/10%)</a:t>
            </a:r>
            <a:endParaRPr/>
          </a:p>
          <a:p>
            <a:pPr marL="349758" indent="-349758">
              <a:buFont typeface="Wingdings"/>
              <a:buChar char="●"/>
            </a:pPr>
            <a:r>
              <a:rPr sz="24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Filter null entries</a:t>
            </a:r>
            <a:endParaRPr/>
          </a:p>
        </p:txBody>
      </p:sp>
      <p:pic>
        <p:nvPicPr>
          <p:cNvPr id="5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837461" y="4030582"/>
            <a:ext cx="10792700" cy="2036686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 8"/>
          <p:cNvSpPr/>
          <p:nvPr/>
        </p:nvSpPr>
        <p:spPr>
          <a:xfrm rot="0" flipH="false" flipV="false">
            <a:off x="6063245" y="43403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57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58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59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60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914400">
              <a:lnSpc>
                <a:spcPct val="130000"/>
              </a:lnSpc>
              <a:buSzPct val="85000"/>
              <a:buFont typeface="Wingdings" pitchFamily="2" charset="2"/>
              <a:buChar char="Ø"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Dataset and Preprocessing (Preprocessing)</a:t>
            </a:r>
            <a:endParaRPr/>
          </a:p>
        </p:txBody>
      </p:sp>
      <p:sp>
        <p:nvSpPr>
          <p:cNvPr id="62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64" name=""/>
          <p:cNvSpPr txBox="true"/>
          <p:nvPr/>
        </p:nvSpPr>
        <p:spPr>
          <a:xfrm rot="0" flipH="false" flipV="false">
            <a:off x="498611" y="1715441"/>
            <a:ext cx="9144000" cy="723900"/>
          </a:xfrm>
          <a:prstGeom prst="rect"/>
        </p:spPr>
        <p:txBody>
          <a:bodyPr vert="horz">
            <a:spAutoFit/>
          </a:bodyPr>
          <a:p>
            <a:pPr/>
            <a:r>
              <a:rPr sz="1600" b="true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Data Preprocessing</a:t>
            </a:r>
            <a:endParaRPr/>
          </a:p>
          <a:p>
            <a:pPr marL="349758" indent="-349758">
              <a:buFont typeface="Wingdings"/>
              <a:buChar char="●"/>
            </a:pPr>
            <a:r>
              <a:rPr sz="16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Construct input-output pairs:</a:t>
            </a:r>
            <a:endParaRPr/>
          </a:p>
        </p:txBody>
      </p:sp>
      <p:sp>
        <p:nvSpPr>
          <p:cNvPr id="65" name=""/>
          <p:cNvSpPr txBox="true"/>
          <p:nvPr/>
        </p:nvSpPr>
        <p:spPr>
          <a:xfrm rot="0" flipH="false" flipV="false">
            <a:off x="1016479" y="2439341"/>
            <a:ext cx="10560050" cy="723900"/>
          </a:xfrm>
          <a:prstGeom prst="rect"/>
        </p:spPr>
        <p:txBody>
          <a:bodyPr>
            <a:spAutoFit/>
          </a:bodyPr>
          <a:p>
            <a:pPr marL="349758" lvl="0" indent="-349758">
              <a:buFont typeface="Wingdings"/>
              <a:buChar char="○"/>
            </a:pPr>
            <a:r>
              <a:rPr sz="16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Input: "Suggest a detailed recipe given ingredients: [</a:t>
            </a:r>
            <a:r>
              <a:rPr lang="en-US" sz="16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ingredients_</a:t>
            </a:r>
            <a:r>
              <a:rPr sz="16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name]</a:t>
            </a:r>
            <a:endParaRPr/>
          </a:p>
          <a:p>
            <a:pPr marL="349758" lvl="0" indent="-349758">
              <a:buFont typeface="Wingdings"/>
              <a:buChar char="○"/>
            </a:pPr>
            <a:r>
              <a:rPr sz="16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Output: Complete recipe in standardized format:</a:t>
            </a:r>
            <a:r>
              <a:rPr lang="en-US" sz="16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 [name], </a:t>
            </a:r>
            <a:r>
              <a:rPr lang="en-US" sz="16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[ingredients_quantity], </a:t>
            </a:r>
            <a:r>
              <a:rPr lang="en-US" sz="16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[instructions]</a:t>
            </a:r>
            <a:endParaRPr/>
          </a:p>
        </p:txBody>
      </p:sp>
      <p:pic>
        <p:nvPicPr>
          <p:cNvPr id="66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2329449" y="3363474"/>
            <a:ext cx="5957996" cy="287072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矩形 8"/>
          <p:cNvSpPr/>
          <p:nvPr/>
        </p:nvSpPr>
        <p:spPr>
          <a:xfrm rot="0" flipH="false" flipV="false">
            <a:off x="6063245" y="43403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70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71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72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73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914400">
              <a:lnSpc>
                <a:spcPct val="130000"/>
              </a:lnSpc>
              <a:buSzPct val="85000"/>
              <a:buFont typeface="Wingdings" pitchFamily="2" charset="2"/>
              <a:buChar char="Ø"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Model Architecture and</a:t>
            </a:r>
            <a:r>
              <a:rPr lang="en-US" sz="2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</a:t>
            </a:r>
            <a:r>
              <a:rPr lang="en-US" sz="2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Training Configuration(</a:t>
            </a:r>
            <a:r>
              <a:rPr lang="en-US" sz="2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Model Architecture</a:t>
            </a:r>
            <a:r>
              <a:rPr lang="en-US" sz="2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)</a:t>
            </a:r>
            <a:endParaRPr/>
          </a:p>
        </p:txBody>
      </p:sp>
      <p:sp>
        <p:nvSpPr>
          <p:cNvPr id="75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pic>
        <p:nvPicPr>
          <p:cNvPr id="77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5168267" y="2136237"/>
            <a:ext cx="6528883" cy="4451419"/>
          </a:xfrm>
          <a:prstGeom prst="rect"/>
        </p:spPr>
      </p:pic>
      <p:sp>
        <p:nvSpPr>
          <p:cNvPr id="78" name=""/>
          <p:cNvSpPr txBox="true"/>
          <p:nvPr/>
        </p:nvSpPr>
        <p:spPr>
          <a:xfrm rot="0" flipH="false" flipV="false">
            <a:off x="228447" y="2050828"/>
            <a:ext cx="6096000" cy="1041400"/>
          </a:xfrm>
          <a:prstGeom prst="rect"/>
        </p:spPr>
        <p:txBody>
          <a:bodyPr vert="horz">
            <a:spAutoFit/>
          </a:bodyPr>
          <a:p>
            <a:pPr marL="349758" indent="-349758">
              <a:buFont typeface="Wingdings"/>
              <a:buChar char="●"/>
            </a:pPr>
            <a:r>
              <a:rPr sz="16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Base Model: </a:t>
            </a:r>
            <a:endParaRPr/>
          </a:p>
          <a:p>
            <a:pPr indent="0">
              <a:buNone/>
            </a:pPr>
            <a:r>
              <a:rPr lang="en-US" sz="16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      </a:t>
            </a:r>
            <a:r>
              <a:rPr sz="16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T5-base (Text-to-Text Transfer Transformer)</a:t>
            </a:r>
            <a:endParaRPr/>
          </a:p>
          <a:p>
            <a:pPr marL="349758" indent="-349758">
              <a:buFont typeface="Wingdings"/>
              <a:buChar char="●"/>
            </a:pPr>
            <a:r>
              <a:rPr sz="16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Key Parameters:</a:t>
            </a:r>
            <a:endParaRPr/>
          </a:p>
        </p:txBody>
      </p:sp>
      <p:sp>
        <p:nvSpPr>
          <p:cNvPr id="79" name=""/>
          <p:cNvSpPr txBox="true"/>
          <p:nvPr/>
        </p:nvSpPr>
        <p:spPr>
          <a:xfrm rot="0" flipH="false" flipV="false">
            <a:off x="498611" y="3092228"/>
            <a:ext cx="6096000" cy="1358900"/>
          </a:xfrm>
          <a:prstGeom prst="rect"/>
        </p:spPr>
        <p:txBody>
          <a:bodyPr>
            <a:spAutoFit/>
          </a:bodyPr>
          <a:p>
            <a:pPr marL="349758" lvl="0" indent="-349758">
              <a:buFont typeface="Wingdings"/>
              <a:buChar char="○"/>
            </a:pPr>
            <a:r>
              <a:rPr sz="16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Parameters: ~220M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349758">
              <a:buFont typeface="Wingdings"/>
              <a:buChar char="○"/>
            </a:pPr>
            <a:r>
              <a:rPr sz="16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Max sequence length: 512 tokens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349758">
              <a:buFont typeface="Wingdings"/>
              <a:buChar char="○"/>
            </a:pPr>
            <a:r>
              <a:rPr sz="16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Tokenizer: T5Tokenizer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349758">
              <a:buFont typeface="Wingdings"/>
              <a:buChar char="○"/>
            </a:pPr>
            <a:r>
              <a:rPr sz="16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Data collator: DataCollatorForSeq2Seq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矩形 8"/>
          <p:cNvSpPr/>
          <p:nvPr/>
        </p:nvSpPr>
        <p:spPr>
          <a:xfrm rot="0" flipH="false" flipV="false">
            <a:off x="6063245" y="43403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83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84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85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86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13"/>
          <p:cNvSpPr txBox="true"/>
          <p:nvPr/>
        </p:nvSpPr>
        <p:spPr>
          <a:xfrm>
            <a:off x="498611" y="1105841"/>
            <a:ext cx="11131550" cy="565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914400">
              <a:lnSpc>
                <a:spcPct val="130000"/>
              </a:lnSpc>
              <a:buSzPct val="85000"/>
              <a:buFont typeface="Wingdings" pitchFamily="2" charset="2"/>
              <a:buChar char="Ø"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4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Model Architecture and</a:t>
            </a:r>
            <a:r>
              <a:rPr lang="en-US" sz="24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</a:t>
            </a:r>
            <a:r>
              <a:rPr lang="en-US" sz="24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Training Configuration(</a:t>
            </a:r>
            <a:r>
              <a:rPr lang="en-US" sz="24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Training Configuration</a:t>
            </a:r>
            <a:r>
              <a:rPr lang="en-US" sz="24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)</a:t>
            </a:r>
            <a:endParaRPr/>
          </a:p>
        </p:txBody>
      </p:sp>
      <p:sp>
        <p:nvSpPr>
          <p:cNvPr id="88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pic>
        <p:nvPicPr>
          <p:cNvPr id="9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5929981" y="1918596"/>
            <a:ext cx="5714829" cy="4851622"/>
          </a:xfrm>
          <a:prstGeom prst="rect"/>
        </p:spPr>
      </p:pic>
      <p:sp>
        <p:nvSpPr>
          <p:cNvPr id="91" name=""/>
          <p:cNvSpPr txBox="true"/>
          <p:nvPr/>
        </p:nvSpPr>
        <p:spPr>
          <a:xfrm rot="0" flipH="false" flipV="false">
            <a:off x="228447" y="2548998"/>
            <a:ext cx="6096000" cy="488950"/>
          </a:xfrm>
          <a:prstGeom prst="rect"/>
        </p:spPr>
        <p:txBody>
          <a:bodyPr vert="horz">
            <a:spAutoFit/>
          </a:bodyPr>
          <a:p>
            <a:pPr marL="349758" indent="-349758">
              <a:buFont typeface="Wingdings"/>
              <a:buChar char="●"/>
            </a:pP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Training Parameters</a:t>
            </a:r>
            <a:r>
              <a:rPr sz="200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：</a:t>
            </a:r>
            <a:endParaRPr/>
          </a:p>
        </p:txBody>
      </p:sp>
      <p:sp>
        <p:nvSpPr>
          <p:cNvPr id="92" name=""/>
          <p:cNvSpPr txBox="true"/>
          <p:nvPr/>
        </p:nvSpPr>
        <p:spPr>
          <a:xfrm rot="0" flipH="false" flipV="false">
            <a:off x="498611" y="3037948"/>
            <a:ext cx="6096000" cy="2463800"/>
          </a:xfrm>
          <a:prstGeom prst="rect"/>
        </p:spPr>
        <p:txBody>
          <a:bodyPr>
            <a:spAutoFit/>
          </a:bodyPr>
          <a:p>
            <a:pPr marL="349758" lvl="0" indent="-349758">
              <a:buFont typeface="Wingdings"/>
              <a:buChar char="○"/>
            </a:pPr>
            <a:r>
              <a:rPr sz="20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Epochs: 3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349758">
              <a:buFont typeface="Wingdings"/>
              <a:buChar char="○"/>
            </a:pPr>
            <a:r>
              <a:rPr sz="20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Batch size: 4 (per device)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349758">
              <a:buFont typeface="Wingdings"/>
              <a:buChar char="○"/>
            </a:pPr>
            <a:r>
              <a:rPr sz="20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Learning rate: 5e-5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349758">
              <a:buFont typeface="Wingdings"/>
              <a:buChar char="○"/>
            </a:pPr>
            <a:r>
              <a:rPr sz="20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Weight decay: 0.01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349758">
              <a:buFont typeface="Wingdings"/>
              <a:buChar char="○"/>
            </a:pPr>
            <a:r>
              <a:rPr sz="20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Evaluation strategy: every 500 steps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349758">
              <a:buFont typeface="Wingdings"/>
              <a:buChar char="○"/>
            </a:pPr>
            <a:r>
              <a:rPr sz="2000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Saving strategy: every 1000 steps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8"/>
          <p:cNvSpPr/>
          <p:nvPr/>
        </p:nvSpPr>
        <p:spPr>
          <a:xfrm rot="0" flipH="false" flipV="false">
            <a:off x="6063245" y="43403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96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97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98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99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13"/>
          <p:cNvSpPr txBox="true"/>
          <p:nvPr/>
        </p:nvSpPr>
        <p:spPr>
          <a:xfrm>
            <a:off x="498611" y="1105841"/>
            <a:ext cx="11131550" cy="565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914400">
              <a:lnSpc>
                <a:spcPct val="130000"/>
              </a:lnSpc>
              <a:buSzPct val="85000"/>
              <a:buFont typeface="Wingdings" pitchFamily="2" charset="2"/>
              <a:buChar char="Ø"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4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Results and Evaluation(Results)</a:t>
            </a:r>
            <a:endParaRPr/>
          </a:p>
        </p:txBody>
      </p:sp>
      <p:sp>
        <p:nvSpPr>
          <p:cNvPr id="101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103" name=""/>
          <p:cNvSpPr txBox="true"/>
          <p:nvPr/>
        </p:nvSpPr>
        <p:spPr>
          <a:xfrm rot="0" flipH="false" flipV="false">
            <a:off x="554440" y="1972477"/>
            <a:ext cx="6096000" cy="450850"/>
          </a:xfrm>
          <a:prstGeom prst="rect"/>
        </p:spPr>
        <p:txBody>
          <a:bodyPr>
            <a:spAutoFit/>
          </a:bodyPr>
          <a:p>
            <a:pPr/>
            <a:r>
              <a:rPr lang="en-US"/>
              <a:t>input:  </a:t>
            </a:r>
            <a:r>
              <a:rPr/>
              <a:t>"tomato, basil, garlic, olive oil, salt"</a:t>
            </a:r>
            <a:endParaRPr/>
          </a:p>
        </p:txBody>
      </p:sp>
      <p:sp>
        <p:nvSpPr>
          <p:cNvPr id="104" name=""/>
          <p:cNvSpPr txBox="true"/>
          <p:nvPr/>
        </p:nvSpPr>
        <p:spPr>
          <a:xfrm rot="0" flipH="false" flipV="false">
            <a:off x="554440" y="2423327"/>
            <a:ext cx="30924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/>
              <a:t>recommendation1:</a:t>
            </a:r>
            <a:endParaRPr/>
          </a:p>
        </p:txBody>
      </p:sp>
      <p:pic>
        <p:nvPicPr>
          <p:cNvPr id="105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567881" y="2874177"/>
            <a:ext cx="11392184" cy="1340843"/>
          </a:xfrm>
          <a:prstGeom prst="rect"/>
        </p:spPr>
      </p:pic>
      <p:sp>
        <p:nvSpPr>
          <p:cNvPr id="106" name=""/>
          <p:cNvSpPr txBox="true"/>
          <p:nvPr/>
        </p:nvSpPr>
        <p:spPr>
          <a:xfrm rot="0" flipH="false" flipV="false">
            <a:off x="498611" y="4335985"/>
            <a:ext cx="3092450" cy="450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/>
              <a:t>recommendation2:</a:t>
            </a:r>
            <a:endParaRPr/>
          </a:p>
        </p:txBody>
      </p:sp>
      <p:pic>
        <p:nvPicPr>
          <p:cNvPr id="107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567881" y="4907800"/>
            <a:ext cx="11524522" cy="9467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矩形 8"/>
          <p:cNvSpPr/>
          <p:nvPr/>
        </p:nvSpPr>
        <p:spPr>
          <a:xfrm rot="0" flipH="false" flipV="false">
            <a:off x="6063245" y="43403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111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112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113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114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3"/>
          <p:cNvSpPr txBox="true"/>
          <p:nvPr/>
        </p:nvSpPr>
        <p:spPr>
          <a:xfrm>
            <a:off x="498611" y="1105841"/>
            <a:ext cx="11131550" cy="565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l" defTabSz="914400">
              <a:lnSpc>
                <a:spcPct val="130000"/>
              </a:lnSpc>
              <a:buSzPct val="85000"/>
              <a:buFont typeface="Wingdings" pitchFamily="2" charset="2"/>
              <a:buChar char="Ø"/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4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Results and Evaluation(Evaluation)</a:t>
            </a:r>
            <a:endParaRPr/>
          </a:p>
        </p:txBody>
      </p:sp>
      <p:sp>
        <p:nvSpPr>
          <p:cNvPr id="116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pic>
        <p:nvPicPr>
          <p:cNvPr id="118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8050778" y="1860313"/>
            <a:ext cx="3525751" cy="4727343"/>
          </a:xfrm>
          <a:prstGeom prst="rect"/>
        </p:spPr>
      </p:pic>
      <p:pic>
        <p:nvPicPr>
          <p:cNvPr id="119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554440" y="2543678"/>
            <a:ext cx="7412620" cy="2680863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文本框 10"/>
          <p:cNvSpPr txBox="true"/>
          <p:nvPr/>
        </p:nvSpPr>
        <p:spPr>
          <a:xfrm>
            <a:off x="1849927" y="3607499"/>
            <a:ext cx="7651750" cy="9652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44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Nutrient Analysis System</a:t>
            </a:r>
            <a:endParaRPr/>
          </a:p>
        </p:txBody>
      </p:sp>
      <p:cxnSp>
        <p:nvCxnSpPr>
          <p:cNvPr id="128" name="直线连接符 12"/>
          <p:cNvCxnSpPr/>
          <p:nvPr/>
        </p:nvCxnSpPr>
        <p:spPr>
          <a:xfrm>
            <a:off x="1907077" y="3244850"/>
            <a:ext cx="7646069" cy="0"/>
          </a:xfrm>
          <a:prstGeom prst="line">
            <a:avLst/>
          </a:prstGeom>
          <a:ln>
            <a:solidFill>
              <a:schemeClr val="accent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文本框 1"/>
          <p:cNvSpPr txBox="true"/>
          <p:nvPr/>
        </p:nvSpPr>
        <p:spPr>
          <a:xfrm>
            <a:off x="1798187" y="2104921"/>
            <a:ext cx="3931924" cy="58477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kumimoji="true" lang="en-US" altLang="zh-CN" sz="32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kumimoji="true" lang="zh-CN" altLang="en-US" sz="32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true" lang="en-US" altLang="zh-CN" sz="32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true" lang="zh-CN" altLang="en-US" sz="3200" b="true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897979" y="346196"/>
            <a:ext cx="2023103" cy="497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p159="http://schemas.microsoft.com/office/powerpoint/2015/09/main"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p159 asvg">
  <p:cSld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文本框 15"/>
          <p:cNvSpPr txBox="true"/>
          <p:nvPr/>
        </p:nvSpPr>
        <p:spPr>
          <a:xfrm>
            <a:off x="2668880" y="964582"/>
            <a:ext cx="4994859" cy="707886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kumimoji="true" lang="en-US" altLang="zh-CN" sz="40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true" lang="zh-CN" altLang="en-US" sz="4000" b="true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文本框 18"/>
          <p:cNvSpPr txBox="true"/>
          <p:nvPr/>
        </p:nvSpPr>
        <p:spPr>
          <a:xfrm>
            <a:off x="2668880" y="3977330"/>
            <a:ext cx="78422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32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197" name="文本框 19"/>
          <p:cNvSpPr txBox="true"/>
          <p:nvPr/>
        </p:nvSpPr>
        <p:spPr>
          <a:xfrm>
            <a:off x="2668880" y="2991368"/>
            <a:ext cx="78422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32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 </a:t>
            </a:r>
            <a:r>
              <a:rPr lang="en-US" sz="32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Food Ingredient Identification</a:t>
            </a:r>
            <a:endParaRPr/>
          </a:p>
        </p:txBody>
      </p:sp>
      <p:sp>
        <p:nvSpPr>
          <p:cNvPr id="198" name="文本框 20"/>
          <p:cNvSpPr txBox="true"/>
          <p:nvPr/>
        </p:nvSpPr>
        <p:spPr>
          <a:xfrm>
            <a:off x="2668880" y="4963292"/>
            <a:ext cx="7842250" cy="73025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32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 Nutrient Analysis System</a:t>
            </a:r>
            <a:endParaRPr/>
          </a:p>
        </p:txBody>
      </p:sp>
      <p:sp>
        <p:nvSpPr>
          <p:cNvPr id="199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0" name="图形 4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r:embed="rId2"/>
              </a:ext>
            </a:extLst>
          </a:blip>
          <a:stretch>
            <a:fillRect/>
          </a:stretch>
        </p:blipFill>
        <p:spPr>
          <a:xfrm rot="5400000" flipH="true">
            <a:off x="-2485279" y="2485280"/>
            <a:ext cx="6895612" cy="1925052"/>
          </a:xfrm>
          <a:prstGeom prst="rect">
            <a:avLst/>
          </a:prstGeom>
        </p:spPr>
      </p:pic>
      <p:cxnSp>
        <p:nvCxnSpPr>
          <p:cNvPr id="201" name="直线连接符 5"/>
          <p:cNvCxnSpPr/>
          <p:nvPr/>
        </p:nvCxnSpPr>
        <p:spPr>
          <a:xfrm>
            <a:off x="2864301" y="2073655"/>
            <a:ext cx="8912402" cy="0"/>
          </a:xfrm>
          <a:prstGeom prst="line">
            <a:avLst/>
          </a:prstGeom>
          <a:ln>
            <a:solidFill>
              <a:schemeClr val="accent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图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36" y="479066"/>
            <a:ext cx="2532667" cy="623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矩形 8"/>
          <p:cNvSpPr/>
          <p:nvPr/>
        </p:nvSpPr>
        <p:spPr>
          <a:xfrm rot="0" flipH="false" flipV="false">
            <a:off x="9029836" y="28028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135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136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137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138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Overview </a:t>
            </a:r>
            <a:endParaRPr/>
          </a:p>
        </p:txBody>
      </p:sp>
      <p:sp>
        <p:nvSpPr>
          <p:cNvPr id="140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142" name=""/>
          <p:cNvSpPr txBox="true"/>
          <p:nvPr/>
        </p:nvSpPr>
        <p:spPr>
          <a:xfrm rot="0" flipH="false" flipV="false">
            <a:off x="881645" y="2562225"/>
            <a:ext cx="10363200" cy="31623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en-US" b="true"/>
              <a:t>Objective</a:t>
            </a:r>
            <a:r>
              <a:rPr b="true"/>
              <a:t>:</a:t>
            </a:r>
            <a:r>
              <a:rPr/>
              <a:t> Based on the variety of ingredients in the recipe, associate their nutritional content with the recipe information. </a:t>
            </a:r>
            <a:r>
              <a:rPr/>
              <a:t>When creating the training data for recipes recommendation, this nutritional information can be integrated to provide a more comprehensive recommendation.</a:t>
            </a:r>
            <a:endParaRPr/>
          </a:p>
          <a:p>
            <a:pPr/>
            <a:endParaRPr lang="en-US"/>
          </a:p>
          <a:p>
            <a:pPr/>
            <a:r>
              <a:rPr lang="en-US" b="true"/>
              <a:t>Idea: Fine-tuning the LLM that it can recommend different recipe based on User's Nutrition Goal.</a:t>
            </a:r>
            <a:endParaRPr/>
          </a:p>
          <a:p>
            <a:pPr/>
            <a:endParaRPr lang="en-US"/>
          </a:p>
          <a:p>
            <a:pPr/>
            <a:endParaRPr lang="en-US"/>
          </a:p>
          <a:p>
            <a:pPr/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矩形 8"/>
          <p:cNvSpPr/>
          <p:nvPr/>
        </p:nvSpPr>
        <p:spPr>
          <a:xfrm rot="0" flipH="false" flipV="false">
            <a:off x="9029836" y="28028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146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147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148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149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Implement</a:t>
            </a:r>
            <a:endParaRPr/>
          </a:p>
        </p:txBody>
      </p:sp>
      <p:sp>
        <p:nvSpPr>
          <p:cNvPr id="151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2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153" name=""/>
          <p:cNvSpPr txBox="true"/>
          <p:nvPr/>
        </p:nvSpPr>
        <p:spPr>
          <a:xfrm rot="0" flipH="false" flipV="false">
            <a:off x="887104" y="2213496"/>
            <a:ext cx="10363200" cy="1873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/>
              <a:t>Prompt Engineering</a:t>
            </a:r>
            <a:endParaRPr/>
          </a:p>
          <a:p>
            <a:pPr indent="0">
              <a:buNone/>
            </a:pPr>
            <a:r>
              <a:rPr lang="en-US"/>
              <a:t>	</a:t>
            </a:r>
            <a:endParaRPr/>
          </a:p>
          <a:p>
            <a:pPr indent="0">
              <a:buNone/>
            </a:pPr>
            <a:r>
              <a:rPr lang="en-US"/>
              <a:t>	Original:  Recommend a recipe using these ingredients: [ingredients]</a:t>
            </a:r>
            <a:endParaRPr/>
          </a:p>
          <a:p>
            <a:pPr indent="0">
              <a:buNone/>
            </a:pPr>
            <a:endParaRPr lang="en-US"/>
          </a:p>
          <a:p>
            <a:pPr indent="0">
              <a:buNone/>
            </a:pPr>
            <a:r>
              <a:rPr lang="en-US"/>
              <a:t>	Enhanced: Recommend a [nutrition_goal] recipe </a:t>
            </a:r>
            <a:r>
              <a:rPr lang="en-US"/>
              <a:t>using these ingredients: [ingredients]</a:t>
            </a:r>
            <a:r>
              <a:rPr lang="en-US"/>
              <a:t> </a:t>
            </a:r>
            <a:endParaRPr/>
          </a:p>
        </p:txBody>
      </p:sp>
      <p:pic>
        <p:nvPicPr>
          <p:cNvPr id="154" name=""/>
          <p:cNvPicPr>
            <a:picLocks noChangeAspect="true"/>
          </p:cNvPicPr>
          <p:nvPr/>
        </p:nvPicPr>
        <p:blipFill>
          <a:blip r:embed="rId2"/>
          <a:srcRect l="538" t="11933" r="-538" b="-568"/>
          <a:stretch>
            <a:fillRect/>
          </a:stretch>
        </p:blipFill>
        <p:spPr>
          <a:xfrm rot="0" flipH="false" flipV="false">
            <a:off x="190053" y="4862316"/>
            <a:ext cx="11884924" cy="199568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矩形 8"/>
          <p:cNvSpPr/>
          <p:nvPr/>
        </p:nvSpPr>
        <p:spPr>
          <a:xfrm rot="0" flipH="false" flipV="false">
            <a:off x="9029836" y="28028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158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159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160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161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Implement</a:t>
            </a:r>
            <a:endParaRPr/>
          </a:p>
        </p:txBody>
      </p:sp>
      <p:sp>
        <p:nvSpPr>
          <p:cNvPr id="163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165" name=""/>
          <p:cNvSpPr txBox="true"/>
          <p:nvPr/>
        </p:nvSpPr>
        <p:spPr>
          <a:xfrm rot="0" flipH="false" flipV="false">
            <a:off x="887104" y="2213496"/>
            <a:ext cx="10363200" cy="29464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/>
              <a:t>Dataset selection</a:t>
            </a:r>
            <a:endParaRPr/>
          </a:p>
          <a:p>
            <a:pPr indent="0">
              <a:buNone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Based on mbien/recipe_nlg</a:t>
            </a:r>
            <a:endParaRPr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Only select the recipes with ingredients in our nutrition databases</a:t>
            </a:r>
            <a:endParaRPr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Only select included recipes can</a:t>
            </a:r>
            <a:r>
              <a:rPr lang="en-US"/>
              <a:t> assign a appropriate goal</a:t>
            </a:r>
            <a:endParaRPr/>
          </a:p>
          <a:p>
            <a:pPr indent="0"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矩形 8"/>
          <p:cNvSpPr/>
          <p:nvPr/>
        </p:nvSpPr>
        <p:spPr>
          <a:xfrm rot="0" flipH="false" flipV="false">
            <a:off x="9029836" y="28028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169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170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171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172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Implement</a:t>
            </a:r>
            <a:endParaRPr/>
          </a:p>
        </p:txBody>
      </p:sp>
      <p:sp>
        <p:nvSpPr>
          <p:cNvPr id="174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5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176" name=""/>
          <p:cNvSpPr txBox="true"/>
          <p:nvPr/>
        </p:nvSpPr>
        <p:spPr>
          <a:xfrm rot="0" flipH="false" flipV="false">
            <a:off x="887104" y="2213496"/>
            <a:ext cx="10363200" cy="1873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/>
              <a:t>LoRA fine-tune</a:t>
            </a:r>
            <a:endParaRPr/>
          </a:p>
          <a:p>
            <a:pPr indent="0">
              <a:buNone/>
            </a:pP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/>
              <a:t>Applied LoRA with R=16, alpha=32</a:t>
            </a:r>
            <a:endParaRPr/>
          </a:p>
          <a:p>
            <a:pPr marL="285750" indent="-285750">
              <a:buFont typeface="Arial" charset="0"/>
              <a:buChar char="•"/>
            </a:pP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/>
              <a:t>Used 4-bit quantization for effciency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矩形 8"/>
          <p:cNvSpPr/>
          <p:nvPr/>
        </p:nvSpPr>
        <p:spPr>
          <a:xfrm rot="0" flipH="false" flipV="false">
            <a:off x="9029836" y="28028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180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1600" b="tru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  <p:sp>
        <p:nvSpPr>
          <p:cNvPr id="181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182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183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文本框 13"/>
          <p:cNvSpPr txBox="true"/>
          <p:nvPr/>
        </p:nvSpPr>
        <p:spPr>
          <a:xfrm>
            <a:off x="498611" y="1105841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Results</a:t>
            </a:r>
            <a:endParaRPr/>
          </a:p>
        </p:txBody>
      </p:sp>
      <p:sp>
        <p:nvSpPr>
          <p:cNvPr id="185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6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187" name=""/>
          <p:cNvSpPr txBox="true"/>
          <p:nvPr/>
        </p:nvSpPr>
        <p:spPr>
          <a:xfrm rot="0" flipH="false" flipV="false">
            <a:off x="887104" y="2213496"/>
            <a:ext cx="10363200" cy="18732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/>
              <a:t>LoRA fine-tune</a:t>
            </a:r>
            <a:endParaRPr/>
          </a:p>
          <a:p>
            <a:pPr indent="0">
              <a:buNone/>
            </a:pP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/>
              <a:t>Applied LoRA with R=16, alpha=32</a:t>
            </a:r>
            <a:endParaRPr/>
          </a:p>
          <a:p>
            <a:pPr marL="285750" indent="-285750">
              <a:buFont typeface="Arial" charset="0"/>
              <a:buChar char="•"/>
            </a:pP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/>
              <a:t>Used 4-bit quantization for effciency</a:t>
            </a:r>
            <a:endParaRPr/>
          </a:p>
        </p:txBody>
      </p:sp>
      <p:pic>
        <p:nvPicPr>
          <p:cNvPr id="188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752322" y="1930921"/>
            <a:ext cx="9112250" cy="431165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p159="http://schemas.microsoft.com/office/powerpoint/2015/09/main"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p159 asvg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703517"/>
            <a:ext cx="4048292" cy="996503"/>
          </a:xfrm>
          <a:prstGeom prst="rect">
            <a:avLst/>
          </a:prstGeom>
        </p:spPr>
      </p:pic>
      <p:pic>
        <p:nvPicPr>
          <p:cNvPr id="191" name="图形 21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 flipH="true">
            <a:off x="0" y="5411450"/>
            <a:ext cx="12192000" cy="1446550"/>
          </a:xfrm>
          <a:prstGeom prst="rect">
            <a:avLst/>
          </a:prstGeom>
        </p:spPr>
      </p:pic>
      <p:sp>
        <p:nvSpPr>
          <p:cNvPr id="192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kumimoji="true" lang="zh-CN" altLang="en-US" sz="1800" dirty="false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文本框 1"/>
          <p:cNvSpPr txBox="true"/>
          <p:nvPr/>
        </p:nvSpPr>
        <p:spPr>
          <a:xfrm>
            <a:off x="1149350" y="2424108"/>
            <a:ext cx="80490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" altLang="zh-CN" sz="66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文本框 9"/>
          <p:cNvSpPr txBox="true"/>
          <p:nvPr/>
        </p:nvSpPr>
        <p:spPr>
          <a:xfrm>
            <a:off x="1798187" y="2104921"/>
            <a:ext cx="3931924" cy="58477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kumimoji="true" lang="en-US" altLang="zh-CN" sz="32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kumimoji="true" lang="zh-CN" altLang="en-US" sz="32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true" lang="en-US" altLang="zh-CN" sz="32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true" lang="zh-CN" altLang="en-US" sz="3200" b="true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文本框 10"/>
          <p:cNvSpPr txBox="true"/>
          <p:nvPr/>
        </p:nvSpPr>
        <p:spPr>
          <a:xfrm rot="0" flipH="false" flipV="false">
            <a:off x="1798187" y="3607499"/>
            <a:ext cx="8188349" cy="9652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44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Food Ingredient Identification</a:t>
            </a:r>
            <a:endParaRPr/>
          </a:p>
        </p:txBody>
      </p:sp>
      <p:cxnSp>
        <p:nvCxnSpPr>
          <p:cNvPr id="206" name="直线连接符 12"/>
          <p:cNvCxnSpPr/>
          <p:nvPr/>
        </p:nvCxnSpPr>
        <p:spPr>
          <a:xfrm>
            <a:off x="1907077" y="3148597"/>
            <a:ext cx="7646069" cy="0"/>
          </a:xfrm>
          <a:prstGeom prst="line">
            <a:avLst/>
          </a:prstGeom>
          <a:ln>
            <a:solidFill>
              <a:schemeClr val="accent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8" name="图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897979" y="346196"/>
            <a:ext cx="2023103" cy="497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p14="http://schemas.microsoft.com/office/powerpoint/2010/main"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 p159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矩形 8"/>
          <p:cNvSpPr/>
          <p:nvPr/>
        </p:nvSpPr>
        <p:spPr>
          <a:xfrm rot="0" flipH="false" flipV="false">
            <a:off x="3071747" y="30356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212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/>
          </a:p>
        </p:txBody>
      </p:sp>
      <p:sp>
        <p:nvSpPr>
          <p:cNvPr id="213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214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215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文本框 13"/>
          <p:cNvSpPr txBox="true"/>
          <p:nvPr/>
        </p:nvSpPr>
        <p:spPr>
          <a:xfrm rot="0" flipH="false" flipV="false">
            <a:off x="294918" y="1110224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Visualization</a:t>
            </a:r>
            <a:endParaRPr/>
          </a:p>
        </p:txBody>
      </p:sp>
      <p:sp>
        <p:nvSpPr>
          <p:cNvPr id="217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pic>
        <p:nvPicPr>
          <p:cNvPr id="219" name="shipu4.mp4"/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0" flipH="false" flipV="false">
            <a:off x="3476326" y="887436"/>
            <a:ext cx="6524499" cy="536570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dur="indefinite" restart="never" nodeType="tmRoot">
          <p:childTnLst>
            <p:seq concurrent="true" nextAc="seek">
              <p:cTn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onEnd" delay="0">
                  <p:rtn val="all"/>
                </p:endSync>
                <p:childTnLst>
                  <p:par>
                    <p:cTn fill="hold">
                      <p:stCondLst>
                        <p:cond delay="0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" dur="1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" dur="19733.313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true" nextAc="seek">
              <p:cTn/>
            </p:seq>
            <p:video>
              <p:cMediaNode vol="80000">
                <p:cTn id="3" fill="hold" display="false">
                  <p:stCondLst>
                    <p:cond delay="indefinite"/>
                  </p:stCondLst>
                </p:cTn>
                <p:tgtEl>
                  <p:spTgt spid="219"/>
                </p:tgtEl>
              </p:cMediaNode>
            </p:video>
          </p:childTnLst>
        </p:cTn>
      </p:par>
    </p:tnLst>
  </p:timing>
</p:sld>
</file>

<file path=ppt/slides/slide5.xml><?xml version="1.0" encoding="utf-8"?>
<p:sld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4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矩形 8"/>
          <p:cNvSpPr/>
          <p:nvPr/>
        </p:nvSpPr>
        <p:spPr>
          <a:xfrm rot="0" flipH="false" flipV="false">
            <a:off x="3071747" y="30356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223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/>
          </a:p>
        </p:txBody>
      </p:sp>
      <p:sp>
        <p:nvSpPr>
          <p:cNvPr id="224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225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226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文本框 13"/>
          <p:cNvSpPr txBox="true"/>
          <p:nvPr/>
        </p:nvSpPr>
        <p:spPr>
          <a:xfrm rot="0" flipH="false" flipV="false">
            <a:off x="294918" y="1110224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Visualization</a:t>
            </a:r>
            <a:endParaRPr/>
          </a:p>
        </p:txBody>
      </p:sp>
      <p:sp>
        <p:nvSpPr>
          <p:cNvPr id="228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9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pic>
        <p:nvPicPr>
          <p:cNvPr id="23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705607" y="1130935"/>
            <a:ext cx="6932658" cy="5274158"/>
          </a:xfrm>
          <a:prstGeom prst="rect"/>
        </p:spPr>
      </p:pic>
      <p:pic>
        <p:nvPicPr>
          <p:cNvPr id="231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292447" y="2038740"/>
            <a:ext cx="6282062" cy="4819260"/>
          </a:xfrm>
          <a:prstGeom prst="rect"/>
        </p:spPr>
      </p:pic>
      <p:pic>
        <p:nvPicPr>
          <p:cNvPr id="232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4223794" y="951335"/>
            <a:ext cx="6350715" cy="5353438"/>
          </a:xfrm>
          <a:prstGeom prst="rect"/>
        </p:spPr>
      </p:pic>
      <p:pic>
        <p:nvPicPr>
          <p:cNvPr id="233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1871138" y="2183873"/>
            <a:ext cx="9425473" cy="3947682"/>
          </a:xfrm>
          <a:prstGeom prst="rect"/>
        </p:spPr>
      </p:pic>
      <p:pic>
        <p:nvPicPr>
          <p:cNvPr id="234" name="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 flipH="false" flipV="false">
            <a:off x="2967465" y="431800"/>
            <a:ext cx="7670800" cy="5994400"/>
          </a:xfrm>
          <a:prstGeom prst="rect"/>
        </p:spPr>
      </p:pic>
      <p:pic>
        <p:nvPicPr>
          <p:cNvPr id="235" name="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 flipH="false" flipV="false">
            <a:off x="3048450" y="317500"/>
            <a:ext cx="8648700" cy="6223000"/>
          </a:xfrm>
          <a:prstGeom prst="rect"/>
        </p:spPr>
      </p:pic>
      <p:pic>
        <p:nvPicPr>
          <p:cNvPr id="236" name="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 flipH="false" flipV="false">
            <a:off x="3318685" y="1130935"/>
            <a:ext cx="6983833" cy="4711731"/>
          </a:xfrm>
          <a:prstGeom prst="rect"/>
        </p:spPr>
      </p:pic>
      <p:pic>
        <p:nvPicPr>
          <p:cNvPr id="237" name="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 flipH="false" flipV="false">
            <a:off x="3840804" y="1119291"/>
            <a:ext cx="7063992" cy="5017526"/>
          </a:xfrm>
          <a:prstGeom prst="rect"/>
        </p:spPr>
      </p:pic>
      <p:pic>
        <p:nvPicPr>
          <p:cNvPr id="238" name="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 flipH="false" flipV="false">
            <a:off x="3162412" y="951335"/>
            <a:ext cx="8134199" cy="5442976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4">
      <p:transition p14:dur="1000">
        <p:push dir="u"/>
      </p:transition>
    </mc:Choice>
    <mc:Fallback>
      <p:transition spd="slow">
        <p:fade/>
      </p:transition>
    </mc:Fallback>
  </mc:AlternateContent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矩形 8"/>
          <p:cNvSpPr/>
          <p:nvPr/>
        </p:nvSpPr>
        <p:spPr>
          <a:xfrm rot="0" flipH="false" flipV="false">
            <a:off x="3071747" y="30356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242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/>
          </a:p>
        </p:txBody>
      </p:sp>
      <p:sp>
        <p:nvSpPr>
          <p:cNvPr id="243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244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245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文本框 13"/>
          <p:cNvSpPr txBox="true"/>
          <p:nvPr/>
        </p:nvSpPr>
        <p:spPr>
          <a:xfrm rot="0" flipH="false" flipV="false">
            <a:off x="294918" y="1110224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Overview Object1</a:t>
            </a:r>
            <a:endParaRPr/>
          </a:p>
        </p:txBody>
      </p:sp>
      <p:sp>
        <p:nvSpPr>
          <p:cNvPr id="247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8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249" name=""/>
          <p:cNvSpPr txBox="true"/>
          <p:nvPr/>
        </p:nvSpPr>
        <p:spPr>
          <a:xfrm rot="0">
            <a:off x="633315" y="1976923"/>
            <a:ext cx="10934700" cy="4368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zh-CN" sz="2400" b="tru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Function:</a:t>
            </a:r>
            <a:r>
              <a:rPr lang="zh-CN" sz="2400" b="fals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 Identify ingredients in an image and generate a category label for each ingredient.
</a:t>
            </a:r>
            <a:r>
              <a:rPr lang="zh-CN" sz="2400" b="tru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Technology used:</a:t>
            </a:r>
            <a:r>
              <a:rPr lang="zh-CN" sz="2400" b="fals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 Custom trained convolutional neural network (CNN), and image classification technology.
</a:t>
            </a:r>
            <a:r>
              <a:rPr lang="zh-CN" sz="2400" b="tru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Input</a:t>
            </a:r>
            <a:r>
              <a:rPr lang="zh-CN" sz="2400" b="fals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: User-uploaded ingredient images.
</a:t>
            </a:r>
            <a:r>
              <a:rPr lang="zh-CN" sz="2400" b="tru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Output</a:t>
            </a:r>
            <a:r>
              <a:rPr lang="zh-CN" sz="2400" b="fals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: Category label of the ingredient (e.g., apple, carrot, steak).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矩形 8"/>
          <p:cNvSpPr/>
          <p:nvPr/>
        </p:nvSpPr>
        <p:spPr>
          <a:xfrm rot="0" flipH="false" flipV="false">
            <a:off x="3071747" y="30356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253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/>
          </a:p>
        </p:txBody>
      </p:sp>
      <p:sp>
        <p:nvSpPr>
          <p:cNvPr id="254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255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256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文本框 13"/>
          <p:cNvSpPr txBox="true"/>
          <p:nvPr/>
        </p:nvSpPr>
        <p:spPr>
          <a:xfrm rot="0" flipH="false" flipV="false">
            <a:off x="294918" y="1110224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Implementation process of food identification</a:t>
            </a:r>
            <a:endParaRPr/>
          </a:p>
        </p:txBody>
      </p:sp>
      <p:sp>
        <p:nvSpPr>
          <p:cNvPr id="258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9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sp>
        <p:nvSpPr>
          <p:cNvPr id="260" name=""/>
          <p:cNvSpPr txBox="true"/>
          <p:nvPr/>
        </p:nvSpPr>
        <p:spPr>
          <a:xfrm rot="0">
            <a:off x="633315" y="1976923"/>
            <a:ext cx="10934700" cy="4845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400" b="tru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Data preparation</a:t>
            </a:r>
            <a:r>
              <a:rPr lang="en-US" sz="2400" b="fals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: FoodSeg103 dataset (including 103 types of food, pixel-level annotation).
</a:t>
            </a:r>
            <a:r>
              <a:rPr lang="en-US" sz="2400" b="tru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Model design:</a:t>
            </a:r>
            <a:r>
              <a:rPr lang="en-US" sz="2400" b="fals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 ResNet-50 for multi-label classification.
</a:t>
            </a:r>
            <a:r>
              <a:rPr lang="en-US" sz="2400" b="tru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Training process:</a:t>
            </a:r>
            <a:r>
              <a:rPr lang="en-US" sz="2400" b="fals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 Use Adam optimizer, Binary Cross Entropy loss function.
</a:t>
            </a:r>
            <a:r>
              <a:rPr lang="en-US" sz="2400" b="tru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Model evaluation:</a:t>
            </a:r>
            <a:r>
              <a:rPr lang="en-US" sz="2400" b="false" i="false" u="none" strike="noStrike">
                <a:solidFill>
                  <a:srgbClr val="374151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微软雅黑"/>
                <a:ea typeface="微软雅黑"/>
              </a:rPr>
              <a:t> Accuracy, recall and F1 score of training set and validation set.</a:t>
            </a:r>
            <a:endParaRPr/>
          </a:p>
        </p:txBody>
      </p:sp>
      <p:pic>
        <p:nvPicPr>
          <p:cNvPr id="261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8291515" y="2387600"/>
            <a:ext cx="2750458" cy="3327400"/>
          </a:xfrm>
          <a:prstGeom prst="rect"/>
        </p:spPr>
      </p:pic>
      <p:pic>
        <p:nvPicPr>
          <p:cNvPr id="262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5308447" y="2648340"/>
            <a:ext cx="8159726" cy="1816625"/>
          </a:xfrm>
          <a:prstGeom prst="rect"/>
        </p:spPr>
      </p:pic>
      <p:pic>
        <p:nvPicPr>
          <p:cNvPr id="263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6022618" y="770454"/>
            <a:ext cx="6311900" cy="56134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矩形 3"/>
          <p:cNvSpPr/>
          <p:nvPr/>
        </p:nvSpPr>
        <p:spPr>
          <a:xfrm>
            <a:off x="0" y="4262"/>
            <a:ext cx="12192000" cy="787046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矩形 8"/>
          <p:cNvSpPr/>
          <p:nvPr/>
        </p:nvSpPr>
        <p:spPr>
          <a:xfrm rot="0" flipH="false" flipV="false">
            <a:off x="3071747" y="30356"/>
            <a:ext cx="2600325" cy="76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false" anchor="ctr"/>
          <a:lstStyle/>
          <a:p>
            <a:pPr algn="ctr"/>
            <a:endParaRPr kumimoji="true" lang="zh-CN" altLang="en-US"/>
          </a:p>
        </p:txBody>
      </p:sp>
      <p:sp>
        <p:nvSpPr>
          <p:cNvPr id="267" name="文本框 9"/>
          <p:cNvSpPr txBox="true"/>
          <p:nvPr/>
        </p:nvSpPr>
        <p:spPr>
          <a:xfrm rot="0" flipH="false" flipV="false">
            <a:off x="3276447" y="46554"/>
            <a:ext cx="20320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bg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1.Food Ingredient Identification</a:t>
            </a:r>
            <a:endParaRPr/>
          </a:p>
        </p:txBody>
      </p:sp>
      <p:sp>
        <p:nvSpPr>
          <p:cNvPr id="268" name="文本框 10"/>
          <p:cNvSpPr txBox="true"/>
          <p:nvPr/>
        </p:nvSpPr>
        <p:spPr>
          <a:xfrm rot="0" flipH="false" flipV="false">
            <a:off x="6063245" y="67408"/>
            <a:ext cx="272415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2. Recipe Recommendation System</a:t>
            </a:r>
            <a:endParaRPr/>
          </a:p>
        </p:txBody>
      </p:sp>
      <p:sp>
        <p:nvSpPr>
          <p:cNvPr id="269" name="文本框 11"/>
          <p:cNvSpPr txBox="true"/>
          <p:nvPr/>
        </p:nvSpPr>
        <p:spPr>
          <a:xfrm rot="0" flipH="false" flipV="false">
            <a:off x="9178568" y="67408"/>
            <a:ext cx="2247900" cy="7239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1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3.Nutrient Analysis System</a:t>
            </a:r>
            <a:endParaRPr/>
          </a:p>
        </p:txBody>
      </p:sp>
      <p:cxnSp>
        <p:nvCxnSpPr>
          <p:cNvPr id="270" name="直线连接符 12"/>
          <p:cNvCxnSpPr/>
          <p:nvPr/>
        </p:nvCxnSpPr>
        <p:spPr>
          <a:xfrm>
            <a:off x="567881" y="1719824"/>
            <a:ext cx="11129269" cy="0"/>
          </a:xfrm>
          <a:prstGeom prst="line">
            <a:avLst/>
          </a:prstGeom>
          <a:ln>
            <a:solidFill>
              <a:schemeClr val="accent1">
                <a:alpha val="5272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文本框 13"/>
          <p:cNvSpPr txBox="true"/>
          <p:nvPr/>
        </p:nvSpPr>
        <p:spPr>
          <a:xfrm rot="0" flipH="false" flipV="false">
            <a:off x="294918" y="1110224"/>
            <a:ext cx="11131550" cy="60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85000"/>
              <a:buFont typeface="Wingdings" pitchFamily="2" charset="2"/>
              <a:buChar char="Ø"/>
            </a:pPr>
            <a:r>
              <a:rPr lang="en-US" sz="26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Visualization: recognition results</a:t>
            </a:r>
            <a:endParaRPr/>
          </a:p>
        </p:txBody>
      </p:sp>
      <p:sp>
        <p:nvSpPr>
          <p:cNvPr id="272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40" y="201583"/>
            <a:ext cx="1806153" cy="444592"/>
          </a:xfrm>
          <a:prstGeom prst="rect">
            <a:avLst/>
          </a:prstGeom>
        </p:spPr>
      </p:pic>
      <p:pic>
        <p:nvPicPr>
          <p:cNvPr id="27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2401822" y="1719824"/>
            <a:ext cx="6540500" cy="4711700"/>
          </a:xfrm>
          <a:prstGeom prst="rect"/>
        </p:spPr>
      </p:pic>
      <p:pic>
        <p:nvPicPr>
          <p:cNvPr id="27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2609493" y="1638300"/>
            <a:ext cx="6502400" cy="5219700"/>
          </a:xfrm>
          <a:prstGeom prst="rect"/>
        </p:spPr>
      </p:pic>
      <p:pic>
        <p:nvPicPr>
          <p:cNvPr id="276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2676168" y="1638300"/>
            <a:ext cx="6502400" cy="5219700"/>
          </a:xfrm>
          <a:prstGeom prst="rect"/>
        </p:spPr>
      </p:pic>
      <p:pic>
        <p:nvPicPr>
          <p:cNvPr id="277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2609493" y="1974850"/>
            <a:ext cx="6540500" cy="4546600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159="http://schemas.microsoft.com/office/powerpoint/2015/09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p159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true"/>
          <p:nvPr/>
        </p:nvSpPr>
        <p:spPr>
          <a:xfrm rot="0" flipH="false" flipV="false">
            <a:off x="1425491" y="2463800"/>
            <a:ext cx="9484039" cy="965200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lang="en-US" sz="4400" b="tru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Recipe Recommendation System</a:t>
            </a:r>
            <a:endParaRPr/>
          </a:p>
        </p:txBody>
      </p:sp>
      <p:cxnSp>
        <p:nvCxnSpPr>
          <p:cNvPr id="3" name="直线连接符 12"/>
          <p:cNvCxnSpPr/>
          <p:nvPr/>
        </p:nvCxnSpPr>
        <p:spPr>
          <a:xfrm rot="0" flipH="false" flipV="false">
            <a:off x="1030195" y="2129613"/>
            <a:ext cx="7646069" cy="0"/>
          </a:xfrm>
          <a:prstGeom prst="line">
            <a:avLst/>
          </a:prstGeom>
          <a:ln>
            <a:solidFill>
              <a:schemeClr val="accent1">
                <a:alpha val="5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2"/>
          <p:cNvSpPr>
            <a:spLocks noGrp="true"/>
          </p:cNvSpPr>
          <p:nvPr>
            <p:ph type="sldNum" sz="quarter" idx="12"/>
          </p:nvPr>
        </p:nvSpPr>
        <p:spPr>
          <a:xfrm>
            <a:off x="11576529" y="6405093"/>
            <a:ext cx="615471" cy="365125"/>
          </a:xfrm>
        </p:spPr>
        <p:txBody>
          <a:bodyPr/>
          <a:lstStyle/>
          <a:p>
            <a:pPr algn="ctr"/>
            <a:fld id="{088D6D6D-68E4-4840-9278-1F52F3857609}" type="slidenum">
              <a:rPr kumimoji="true" lang="zh-CN" altLang="en-US" sz="1800" smtClean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kumimoji="true" lang="zh-CN" altLang="en-US" sz="1800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1"/>
          <p:cNvSpPr txBox="true"/>
          <p:nvPr/>
        </p:nvSpPr>
        <p:spPr>
          <a:xfrm rot="0" flipH="false" flipV="false">
            <a:off x="921306" y="1374246"/>
            <a:ext cx="3931924" cy="584775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/>
            <a:r>
              <a:rPr kumimoji="true" lang="en-US" altLang="zh-CN" sz="32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kumimoji="true" lang="zh-CN" altLang="en-US" sz="32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true" lang="en-US" altLang="zh-CN" sz="3200" b="true" dirty="false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true" lang="zh-CN" altLang="en-US" sz="3200" b="true" dirty="false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897979" y="346196"/>
            <a:ext cx="2023103" cy="497995"/>
          </a:xfrm>
          <a:prstGeom prst="rect">
            <a:avLst/>
          </a:prstGeom>
        </p:spPr>
      </p:pic>
      <p:sp>
        <p:nvSpPr>
          <p:cNvPr id="7" name=""/>
          <p:cNvSpPr txBox="true"/>
          <p:nvPr/>
        </p:nvSpPr>
        <p:spPr>
          <a:xfrm rot="0" flipH="false" flipV="false">
            <a:off x="1968500" y="3763187"/>
            <a:ext cx="10223500" cy="19939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400" b="fals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-   Project Overview</a:t>
            </a:r>
            <a:endParaRPr/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400" b="fals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-   Dataset and Preprocessing</a:t>
            </a:r>
            <a:endParaRPr/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400" b="fals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-   Model Architecture and</a:t>
            </a:r>
            <a:r>
              <a:rPr lang="en-US" sz="2400" b="fals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 </a:t>
            </a:r>
            <a:r>
              <a:rPr lang="en-US" sz="2400" b="fals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Training Configuration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0" lvl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en-US" sz="2400" b="false" i="false" u="none" strike="noStrike">
                <a:solidFill>
                  <a:schemeClr val="accent1">
                    <a:alpha val="100000"/>
                  </a:schemeClr>
                </a:solidFill>
                <a:latin typeface="Arial"/>
                <a:ea typeface="Microsoft YaHei"/>
                <a:cs typeface="Arial"/>
              </a:rPr>
              <a:t>-   Results and 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腾讯文档 默认主题​">
  <a:themeElements>
    <a:clrScheme name="Tencent">
      <a:dk1>
        <a:srgbClr val="000000"/>
      </a:dk1>
      <a:lt1>
        <a:srgbClr val="FFFFFF"/>
      </a:lt1>
      <a:dk2>
        <a:srgbClr val="485368"/>
      </a:dk2>
      <a:lt2>
        <a:srgbClr val="2972F4"/>
      </a:lt2>
      <a:accent1>
        <a:srgbClr val="00A3F5"/>
      </a:accent1>
      <a:accent2>
        <a:srgbClr val="319B62"/>
      </a:accent2>
      <a:accent3>
        <a:srgbClr val="DE3C36"/>
      </a:accent3>
      <a:accent4>
        <a:srgbClr val="F88825"/>
      </a:accent4>
      <a:accent5>
        <a:srgbClr val="F5C400"/>
      </a:accent5>
      <a:accent6>
        <a:srgbClr val="9A38D7"/>
      </a:accent6>
      <a:hlink>
        <a:srgbClr val="175CEB"/>
      </a:hlink>
      <a:folHlink>
        <a:srgbClr val="81868F"/>
      </a:folHlink>
    </a:clrScheme>
    <a:fontScheme name="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自定义 217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1A1"/>
      </a:accent1>
      <a:accent2>
        <a:srgbClr val="EF7A0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2025-04-26T11:30:18Z</dcterms:created>
  <dcterms:modified xsi:type="dcterms:W3CDTF">2025-04-26T11:30:18Z</dcterms:modified>
</cp:coreProperties>
</file>